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19" r:id="rId1"/>
    <p:sldMasterId id="2147483897" r:id="rId2"/>
  </p:sldMasterIdLst>
  <p:notesMasterIdLst>
    <p:notesMasterId r:id="rId18"/>
  </p:notesMasterIdLst>
  <p:handoutMasterIdLst>
    <p:handoutMasterId r:id="rId19"/>
  </p:handoutMasterIdLst>
  <p:sldIdLst>
    <p:sldId id="741" r:id="rId3"/>
    <p:sldId id="746" r:id="rId4"/>
    <p:sldId id="744" r:id="rId5"/>
    <p:sldId id="753" r:id="rId6"/>
    <p:sldId id="747" r:id="rId7"/>
    <p:sldId id="743" r:id="rId8"/>
    <p:sldId id="748" r:id="rId9"/>
    <p:sldId id="749" r:id="rId10"/>
    <p:sldId id="742" r:id="rId11"/>
    <p:sldId id="756" r:id="rId12"/>
    <p:sldId id="750" r:id="rId13"/>
    <p:sldId id="757" r:id="rId14"/>
    <p:sldId id="752" r:id="rId15"/>
    <p:sldId id="751" r:id="rId16"/>
    <p:sldId id="745" r:id="rId17"/>
  </p:sldIdLst>
  <p:sldSz cx="12192000" cy="6858000"/>
  <p:notesSz cx="6735763" cy="9866313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CC"/>
    <a:srgbClr val="FF9999"/>
    <a:srgbClr val="CCFF99"/>
    <a:srgbClr val="FF3300"/>
    <a:srgbClr val="288182"/>
    <a:srgbClr val="FFFF66"/>
    <a:srgbClr val="3399FF"/>
    <a:srgbClr val="99FF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28" autoAdjust="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506"/>
    </p:cViewPr>
  </p:sorterViewPr>
  <p:notesViewPr>
    <p:cSldViewPr>
      <p:cViewPr>
        <p:scale>
          <a:sx n="66" d="100"/>
          <a:sy n="66" d="100"/>
        </p:scale>
        <p:origin x="3062" y="-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D077330-B311-9B20-7CF4-6B74E3A2D9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1334877-532B-A395-2479-F7FD46065B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AD50FD8C-BF1B-4DDC-95A9-376C056712D3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51E2E88-0BA7-0495-A17F-D9A781708F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632E168-62CF-0DFF-9740-19702224E9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1E3D372C-C3A1-4163-BE18-1F742BE686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270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DD08777D-D4C6-4E71-BAEE-B9BE4523B744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4864" tIns="47433" rIns="94864" bIns="47433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39081A9D-1476-4432-8B0C-95B842DF88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7B5F1-AA70-78B8-C6FC-CF5835678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C5787F9-1D77-93AD-4A3A-6C5BA9B1D5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3F8E440-DCF1-4403-CE59-22E47F0D5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EAECE2-EC67-9B72-7D31-75E9E3EEA4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33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CB045-3188-2F0E-4548-DCDF94946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2E20E4B-A042-48D8-BD92-2E41FCE67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E37D1BD-818A-7D22-BDFB-7AEFC1AF3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03BFFC-9087-AF4F-E747-0CC3CD4AF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2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63D5A-965E-BACA-5EE7-A34C2B571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D8EEC2A-2521-CF47-CE8D-FBD4D3FA6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52A8B6-5EC8-C6CE-27A4-B8AC3B8ABF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01A6AF-A179-2E5F-5DF2-6B5E9179EB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990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8E9CF-81D2-6D50-5C25-1298E1D59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A9B9FE6-48CA-C0DD-B651-07B24FD34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24EB929-8965-068F-2EDE-4ED34D7985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912A79-EF9B-80D7-6728-9F078550E8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636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4FC8E-CD0D-3C17-EA6B-4EE928182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6865079-6A1D-6E4A-CAD9-7BF023A15F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FE26943-F616-58E6-1F10-951349EE2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E8C10B-5233-8C39-1CBB-B6080FAAE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899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98023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87967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221403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86306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084155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050775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215426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757404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852927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8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95531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041344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320909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271822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86856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921042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567149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022644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035651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061282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026219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777023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2975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1326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04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833688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177378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7E5EF1A2-92ED-6A5E-76C8-9D70029CE65F}"/>
              </a:ext>
            </a:extLst>
          </p:cNvPr>
          <p:cNvCxnSpPr/>
          <p:nvPr userDrawn="1"/>
        </p:nvCxnSpPr>
        <p:spPr>
          <a:xfrm>
            <a:off x="-9525" y="6394450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AFE726E3-B5B2-9E3F-80AC-B222119B722A}"/>
              </a:ext>
            </a:extLst>
          </p:cNvPr>
          <p:cNvCxnSpPr/>
          <p:nvPr userDrawn="1"/>
        </p:nvCxnSpPr>
        <p:spPr>
          <a:xfrm>
            <a:off x="-9525" y="6272213"/>
            <a:ext cx="1219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22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push dir="u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9AD864F5-FF0B-AC9C-99DA-2232282C0010}"/>
              </a:ext>
            </a:extLst>
          </p:cNvPr>
          <p:cNvCxnSpPr/>
          <p:nvPr userDrawn="1"/>
        </p:nvCxnSpPr>
        <p:spPr>
          <a:xfrm>
            <a:off x="-9525" y="6394450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540D9A30-2B82-F573-E587-052E407E2905}"/>
              </a:ext>
            </a:extLst>
          </p:cNvPr>
          <p:cNvCxnSpPr/>
          <p:nvPr userDrawn="1"/>
        </p:nvCxnSpPr>
        <p:spPr>
          <a:xfrm>
            <a:off x="-9525" y="6272213"/>
            <a:ext cx="1219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86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push dir="u"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reurl.cc/9DLmxO" TargetMode="Externa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6.svg"/><Relationship Id="rId19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isha.org.tw/eiV6cb" TargetMode="Externa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6.svg"/><Relationship Id="rId19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6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isha.org.tw/Msite/tech/serch_inner.aspx?WorkLogID=11314F001070" TargetMode="Externa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isha.org.tw/6cTPzI" TargetMode="Externa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6.svg"/><Relationship Id="rId19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microsoft.com/office/2007/relationships/hdphoto" Target="../media/hdphoto2.wdp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reurl.cc/5Kadeq" TargetMode="Externa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27.png"/><Relationship Id="rId10" Type="http://schemas.openxmlformats.org/officeDocument/2006/relationships/image" Target="../media/image6.svg"/><Relationship Id="rId19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reurl.cc/0Knzr6" TargetMode="Externa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6.svg"/><Relationship Id="rId19" Type="http://schemas.openxmlformats.org/officeDocument/2006/relationships/image" Target="../media/image28.jpe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microsoft.com/office/2007/relationships/hdphoto" Target="../media/hdphoto2.wdp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reurl.cc/QYxWzq" TargetMode="Externa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29.png"/><Relationship Id="rId10" Type="http://schemas.openxmlformats.org/officeDocument/2006/relationships/image" Target="../media/image6.svg"/><Relationship Id="rId19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6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reurl.cc/GnL2lx" TargetMode="Externa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6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stusys-b.isha.org.tw/LA04.aspx?UnitID=A001&amp;Params1=Ilx44pp9pbwr2wVMuvPSog==" TargetMode="Externa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microsoft.com/office/2007/relationships/hdphoto" Target="../media/hdphoto2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isha.org.tw/QCag0Q" TargetMode="Externa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10" Type="http://schemas.openxmlformats.org/officeDocument/2006/relationships/image" Target="../media/image6.svg"/><Relationship Id="rId19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6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reurl.cc/GnL2jd" TargetMode="Externa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6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stusys-b.isha.org.tw/LA04.aspx?UnitID=A001&amp;Params1=gXeHiD4EFgxZoyvEwft/9Q==" TargetMode="Externa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18" Type="http://schemas.microsoft.com/office/2007/relationships/hdphoto" Target="../media/hdphoto2.wdp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image" Target="../media/image6.sv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.svg"/><Relationship Id="rId20" Type="http://schemas.microsoft.com/office/2007/relationships/hdphoto" Target="../media/hdphoto3.wdp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isha.org.tw/roi5OO" TargetMode="Externa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6.sv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isha.org.tw/Msite/tech/serch_inner.aspx?WorkLogID=11314F001069" TargetMode="Externa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microsoft.com/office/2007/relationships/hdphoto" Target="../media/hdphoto2.wdp"/><Relationship Id="rId3" Type="http://schemas.openxmlformats.org/officeDocument/2006/relationships/image" Target="../media/image1.png"/><Relationship Id="rId21" Type="http://schemas.openxmlformats.org/officeDocument/2006/relationships/image" Target="../media/image23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svg"/><Relationship Id="rId20" Type="http://schemas.microsoft.com/office/2007/relationships/hdphoto" Target="../media/hdphoto3.wdp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hyperlink" Target="https://isha.org.tw/Msite/tech/serch_inner.aspx?WorkLogID=11410G00102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DDDA4A8-077E-1286-25A2-BBE14F0F0D36}"/>
              </a:ext>
            </a:extLst>
          </p:cNvPr>
          <p:cNvSpPr txBox="1">
            <a:spLocks/>
          </p:cNvSpPr>
          <p:nvPr/>
        </p:nvSpPr>
        <p:spPr>
          <a:xfrm>
            <a:off x="250364" y="1128217"/>
            <a:ext cx="11726716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安全意識與防災技術之應用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2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197349"/>
            <a:ext cx="12192000" cy="81964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年產業用車輛機械自動檢查實務及技術研發教育訓練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009451"/>
              </p:ext>
            </p:extLst>
          </p:nvPr>
        </p:nvGraphicFramePr>
        <p:xfrm>
          <a:off x="214920" y="4076831"/>
          <a:ext cx="11791827" cy="1396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758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5219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109884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3401961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2027005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26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1030908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6/16</a:t>
                      </a:r>
                    </a:p>
                    <a:p>
                      <a:pPr algn="ctr"/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i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i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i="0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一般安全衛生教育訓練</a:t>
                      </a:r>
                      <a:r>
                        <a:rPr lang="en-US" altLang="zh-TW" sz="2000" b="1" i="0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(6</a:t>
                      </a:r>
                      <a:r>
                        <a:rPr lang="zh-TW" altLang="en-US" sz="2000" b="1" i="0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小時</a:t>
                      </a:r>
                      <a:r>
                        <a:rPr lang="en-US" altLang="zh-TW" sz="2000" b="1" i="0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000" b="1" i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https://reurl.cc/9DLmxO</a:t>
                      </a:r>
                      <a:endParaRPr lang="zh-TW" altLang="en-US" sz="2000" b="1" i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i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5" name="副標題 2">
            <a:extLst>
              <a:ext uri="{FF2B5EF4-FFF2-40B4-BE49-F238E27FC236}">
                <a16:creationId xmlns:a16="http://schemas.microsoft.com/office/drawing/2014/main" id="{1877B98B-A0D5-0544-9E79-22B20D13D09C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332038" y="5411756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0F64928B-2F9B-128B-A6E2-6E3EABA8A242}"/>
              </a:ext>
            </a:extLst>
          </p:cNvPr>
          <p:cNvSpPr txBox="1">
            <a:spLocks/>
          </p:cNvSpPr>
          <p:nvPr/>
        </p:nvSpPr>
        <p:spPr>
          <a:xfrm>
            <a:off x="14834" y="5601938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上課地點：新北市三重區重新路四段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87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              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(02)2970-2526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承辦人：邱小姐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betty2024@mail.isha.org.tw</a:t>
            </a:r>
          </a:p>
        </p:txBody>
      </p:sp>
      <p:pic>
        <p:nvPicPr>
          <p:cNvPr id="23" name="圖形 22" descr="有圖釘的地圖 以實心填滿">
            <a:extLst>
              <a:ext uri="{FF2B5EF4-FFF2-40B4-BE49-F238E27FC236}">
                <a16:creationId xmlns:a16="http://schemas.microsoft.com/office/drawing/2014/main" id="{09E3E312-DF77-1FC7-FC3D-542FBE5838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4589" y="5661223"/>
            <a:ext cx="360000" cy="360000"/>
          </a:xfrm>
          <a:prstGeom prst="rect">
            <a:avLst/>
          </a:prstGeom>
        </p:spPr>
      </p:pic>
      <p:pic>
        <p:nvPicPr>
          <p:cNvPr id="24" name="圖形 23" descr="電話 以實心填滿">
            <a:extLst>
              <a:ext uri="{FF2B5EF4-FFF2-40B4-BE49-F238E27FC236}">
                <a16:creationId xmlns:a16="http://schemas.microsoft.com/office/drawing/2014/main" id="{5D83B891-E243-6B43-7D0B-1E8846BF86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72517"/>
            <a:ext cx="360000" cy="360000"/>
          </a:xfrm>
          <a:prstGeom prst="rect">
            <a:avLst/>
          </a:prstGeom>
        </p:spPr>
      </p:pic>
      <p:pic>
        <p:nvPicPr>
          <p:cNvPr id="25" name="圖形 24" descr="客服中心 以實心填滿">
            <a:extLst>
              <a:ext uri="{FF2B5EF4-FFF2-40B4-BE49-F238E27FC236}">
                <a16:creationId xmlns:a16="http://schemas.microsoft.com/office/drawing/2014/main" id="{D7468CA8-E668-AD25-1F1D-DA3CE68C19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4757" y="5945621"/>
            <a:ext cx="360000" cy="360000"/>
          </a:xfrm>
          <a:prstGeom prst="rect">
            <a:avLst/>
          </a:prstGeom>
        </p:spPr>
      </p:pic>
      <p:pic>
        <p:nvPicPr>
          <p:cNvPr id="26" name="圖形 25" descr="信箱 以實心填滿">
            <a:extLst>
              <a:ext uri="{FF2B5EF4-FFF2-40B4-BE49-F238E27FC236}">
                <a16:creationId xmlns:a16="http://schemas.microsoft.com/office/drawing/2014/main" id="{254579E1-5218-3037-4702-2F5A8A283E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6032042"/>
            <a:ext cx="360000" cy="360000"/>
          </a:xfrm>
          <a:prstGeom prst="rect">
            <a:avLst/>
          </a:prstGeom>
        </p:spPr>
      </p:pic>
      <p:pic>
        <p:nvPicPr>
          <p:cNvPr id="29" name="圖片 28" descr="一張含有 樣式, 正方形, 像素 的圖片&#10;&#10;AI 產生的內容可能不正確。">
            <a:extLst>
              <a:ext uri="{FF2B5EF4-FFF2-40B4-BE49-F238E27FC236}">
                <a16:creationId xmlns:a16="http://schemas.microsoft.com/office/drawing/2014/main" id="{9B008838-185F-0AD1-A9D3-8751AD03DA8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83" y="4455012"/>
            <a:ext cx="1018570" cy="1018570"/>
          </a:xfrm>
          <a:prstGeom prst="rect">
            <a:avLst/>
          </a:prstGeom>
        </p:spPr>
      </p:pic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4C266DA6-B078-643E-D9D1-88908E0DA7D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13" name="圖片 1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8B5082E8-94AC-7AED-B94E-E2C0CAEC3FA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18" name="爆炸: 八角 17">
            <a:extLst>
              <a:ext uri="{FF2B5EF4-FFF2-40B4-BE49-F238E27FC236}">
                <a16:creationId xmlns:a16="http://schemas.microsoft.com/office/drawing/2014/main" id="{84F966BC-0141-41A5-711D-7EF041888D59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42407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B9514-6DF3-A666-D7BA-246C3C138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98774890-3B48-16F2-9A83-EDE53260F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87D2B5DC-E5BA-7F50-9B56-0CB50EEF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573BF9FD-80E8-087C-C9A4-CBACC5537FF5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B1835E8-5421-4B9A-3A33-98E1F500525F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9DD17B51-6EC7-934B-1240-C00F9A398F13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282B9EFD-BB03-660D-8A6F-C5EEDC761EF0}"/>
              </a:ext>
            </a:extLst>
          </p:cNvPr>
          <p:cNvSpPr txBox="1">
            <a:spLocks/>
          </p:cNvSpPr>
          <p:nvPr/>
        </p:nvSpPr>
        <p:spPr>
          <a:xfrm>
            <a:off x="324925" y="115799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安全意識與防災技術之應用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4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4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</a:t>
            </a:r>
            <a:r>
              <a:rPr lang="zh-TW" altLang="en-US" sz="24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4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C6E4732B-056D-E07C-5192-3A5EB026D46B}"/>
              </a:ext>
            </a:extLst>
          </p:cNvPr>
          <p:cNvSpPr txBox="1">
            <a:spLocks/>
          </p:cNvSpPr>
          <p:nvPr/>
        </p:nvSpPr>
        <p:spPr>
          <a:xfrm>
            <a:off x="0" y="263771"/>
            <a:ext cx="1216233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CA65C54B-5531-8A72-FB40-016FAC8F4453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0B6FC9D-6023-BD11-6F08-CBC14ED61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825946"/>
              </p:ext>
            </p:extLst>
          </p:nvPr>
        </p:nvGraphicFramePr>
        <p:xfrm>
          <a:off x="213360" y="4099694"/>
          <a:ext cx="1176528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6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67214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6035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896884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1376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8/20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三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09:00-16:00</a:t>
                      </a:r>
                      <a:b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</a:b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rgbClr val="0000CC"/>
                          </a:solidFill>
                          <a:latin typeface="+mj-ea"/>
                          <a:ea typeface="+mn-ea"/>
                          <a:cs typeface="+mn-cs"/>
                        </a:rPr>
                        <a:t>營造業業務主管回訓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1" i="0" u="none" strike="noStrike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https://isha.org.tw/eiV6cb</a:t>
                      </a:r>
                      <a:endParaRPr lang="zh-TW" altLang="en-US" sz="1700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92827490-BB1F-3053-06BD-D5CEC3132707}"/>
              </a:ext>
            </a:extLst>
          </p:cNvPr>
          <p:cNvSpPr txBox="1">
            <a:spLocks/>
          </p:cNvSpPr>
          <p:nvPr/>
        </p:nvSpPr>
        <p:spPr>
          <a:xfrm>
            <a:off x="5310997" y="5406923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副標題 2">
            <a:extLst>
              <a:ext uri="{FF2B5EF4-FFF2-40B4-BE49-F238E27FC236}">
                <a16:creationId xmlns:a16="http://schemas.microsoft.com/office/drawing/2014/main" id="{B9168348-89AC-BC89-6860-1AD36D67CFCC}"/>
              </a:ext>
            </a:extLst>
          </p:cNvPr>
          <p:cNvSpPr txBox="1">
            <a:spLocks/>
          </p:cNvSpPr>
          <p:nvPr/>
        </p:nvSpPr>
        <p:spPr>
          <a:xfrm>
            <a:off x="29668" y="5592105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上課地點：高雄市新興區中正三路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(07)311-7311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承辦人：徐小姐、黃先生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mary@mail.isha.org.tw</a:t>
            </a:r>
          </a:p>
        </p:txBody>
      </p:sp>
      <p:pic>
        <p:nvPicPr>
          <p:cNvPr id="25" name="圖形 24" descr="有圖釘的地圖 以實心填滿">
            <a:extLst>
              <a:ext uri="{FF2B5EF4-FFF2-40B4-BE49-F238E27FC236}">
                <a16:creationId xmlns:a16="http://schemas.microsoft.com/office/drawing/2014/main" id="{7885AAB4-0781-4F82-C5AF-C436CF1917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925" y="5631728"/>
            <a:ext cx="360000" cy="360000"/>
          </a:xfrm>
          <a:prstGeom prst="rect">
            <a:avLst/>
          </a:prstGeom>
        </p:spPr>
      </p:pic>
      <p:pic>
        <p:nvPicPr>
          <p:cNvPr id="28" name="圖形 27" descr="電話 以實心填滿">
            <a:extLst>
              <a:ext uri="{FF2B5EF4-FFF2-40B4-BE49-F238E27FC236}">
                <a16:creationId xmlns:a16="http://schemas.microsoft.com/office/drawing/2014/main" id="{FC2E2D4F-19BB-C5FF-516C-185CFE9E00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62683"/>
            <a:ext cx="360000" cy="360000"/>
          </a:xfrm>
          <a:prstGeom prst="rect">
            <a:avLst/>
          </a:prstGeom>
        </p:spPr>
      </p:pic>
      <p:pic>
        <p:nvPicPr>
          <p:cNvPr id="29" name="圖形 28" descr="客服中心 以實心填滿">
            <a:extLst>
              <a:ext uri="{FF2B5EF4-FFF2-40B4-BE49-F238E27FC236}">
                <a16:creationId xmlns:a16="http://schemas.microsoft.com/office/drawing/2014/main" id="{D90EA014-E2C2-E01B-787B-CEF28AA6B9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945621"/>
            <a:ext cx="360000" cy="360000"/>
          </a:xfrm>
          <a:prstGeom prst="rect">
            <a:avLst/>
          </a:prstGeom>
        </p:spPr>
      </p:pic>
      <p:pic>
        <p:nvPicPr>
          <p:cNvPr id="32" name="圖形 31" descr="信箱 以實心填滿">
            <a:extLst>
              <a:ext uri="{FF2B5EF4-FFF2-40B4-BE49-F238E27FC236}">
                <a16:creationId xmlns:a16="http://schemas.microsoft.com/office/drawing/2014/main" id="{259669C0-F255-57BE-350E-FEBB303120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6022208"/>
            <a:ext cx="360000" cy="360000"/>
          </a:xfrm>
          <a:prstGeom prst="rect">
            <a:avLst/>
          </a:prstGeom>
        </p:spPr>
      </p:pic>
      <p:pic>
        <p:nvPicPr>
          <p:cNvPr id="12" name="圖片 11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98E7BC57-E014-0B6F-423D-1E98B9EC57A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13" name="圖片 1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214144BB-8E51-31AD-9B3C-1AF58661921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18" name="副標題 2">
            <a:extLst>
              <a:ext uri="{FF2B5EF4-FFF2-40B4-BE49-F238E27FC236}">
                <a16:creationId xmlns:a16="http://schemas.microsoft.com/office/drawing/2014/main" id="{DE693E39-E34E-89AD-559F-A5B107158346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爆炸: 八角 18">
            <a:extLst>
              <a:ext uri="{FF2B5EF4-FFF2-40B4-BE49-F238E27FC236}">
                <a16:creationId xmlns:a16="http://schemas.microsoft.com/office/drawing/2014/main" id="{B0D1DFAA-E9C2-C426-2C00-01E44BA79AAD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680079" y="4613646"/>
            <a:ext cx="898482" cy="89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95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66F80-E689-3A2D-1DF3-873F935FB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E2D2B93E-7B3A-025D-F668-A737CFB22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0E47AE3A-9251-1255-E4E9-F73D15865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4F5487C7-9BC0-97EF-3753-D67103254CD1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B8255FB-86ED-6CA0-2C3D-2C30C5F1E254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36AB2ED6-CA7E-9FCF-7241-6E1266D252D2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93FF7224-275E-7089-EA21-00915951699A}"/>
              </a:ext>
            </a:extLst>
          </p:cNvPr>
          <p:cNvSpPr txBox="1">
            <a:spLocks/>
          </p:cNvSpPr>
          <p:nvPr/>
        </p:nvSpPr>
        <p:spPr>
          <a:xfrm>
            <a:off x="-70270" y="263771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雲林職訓中心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F99EA40F-04CA-7BE4-424F-FF8E8362A6BA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86341BD-E850-1D18-1D26-3452168D6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630488"/>
              </p:ext>
            </p:extLst>
          </p:nvPr>
        </p:nvGraphicFramePr>
        <p:xfrm>
          <a:off x="287338" y="4005143"/>
          <a:ext cx="11617325" cy="1420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5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53497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61421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931609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61441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12295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9/5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職業安全衛生業務主管暨職業安全衛生管理人員</a:t>
                      </a: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D250EB51-7C4B-0181-27EE-1A3F88A0A4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01782" y="4836748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34676818-4C9F-11B0-2156-8C8B5DE0A7C9}"/>
              </a:ext>
            </a:extLst>
          </p:cNvPr>
          <p:cNvSpPr txBox="1">
            <a:spLocks/>
          </p:cNvSpPr>
          <p:nvPr/>
        </p:nvSpPr>
        <p:spPr>
          <a:xfrm>
            <a:off x="5148162" y="5318291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19BD6E29-FDE5-B52E-09DE-E73999564209}"/>
              </a:ext>
            </a:extLst>
          </p:cNvPr>
          <p:cNvSpPr txBox="1">
            <a:spLocks/>
          </p:cNvSpPr>
          <p:nvPr/>
        </p:nvSpPr>
        <p:spPr>
          <a:xfrm>
            <a:off x="29668" y="5582273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上課地點：雲林縣斗南鎮延平路二段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(05)5954711#12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承辦人：白小姐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5954711@mail.isha.org.tw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69AA1C22-B522-1E09-103A-C9C34415FD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4925" y="5621896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7489174-6C97-C504-D5E8-4BFF4C2B82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652851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F1AE41D3-CD9A-97A7-9DE6-D93B1E77C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945621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B5D40F3A-E7E4-D57B-BE5C-385CDCC5CA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6012376"/>
            <a:ext cx="360000" cy="360000"/>
          </a:xfrm>
          <a:prstGeom prst="rect">
            <a:avLst/>
          </a:prstGeom>
        </p:spPr>
      </p:pic>
      <p:pic>
        <p:nvPicPr>
          <p:cNvPr id="22" name="圖片 21" descr="一張含有 樣式, 設計, 對稱, 布 的圖片&#10;&#10;AI 產生的內容可能不正確。">
            <a:extLst>
              <a:ext uri="{FF2B5EF4-FFF2-40B4-BE49-F238E27FC236}">
                <a16:creationId xmlns:a16="http://schemas.microsoft.com/office/drawing/2014/main" id="{60B33A20-53F7-E2A4-89D9-F5E80EC74B2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6" y="4546767"/>
            <a:ext cx="871758" cy="871758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EF2CB927-73BB-005D-3343-BB3DE1CAE192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安全意識與防災技術之應用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2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6419FC3F-0F9E-A3E0-B2D7-051BC43769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4" name="圖片 23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92C33809-8576-4725-775B-3170F9E6A87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5" name="副標題 2">
            <a:extLst>
              <a:ext uri="{FF2B5EF4-FFF2-40B4-BE49-F238E27FC236}">
                <a16:creationId xmlns:a16="http://schemas.microsoft.com/office/drawing/2014/main" id="{C1C8DEEC-BA4F-C4C6-91EF-7CD406030B9F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爆炸: 八角 25">
            <a:extLst>
              <a:ext uri="{FF2B5EF4-FFF2-40B4-BE49-F238E27FC236}">
                <a16:creationId xmlns:a16="http://schemas.microsoft.com/office/drawing/2014/main" id="{DA7C9D19-1DEB-DF9C-91E5-AD76B4800B91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38745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76FD0-AB7D-5791-398F-F3F588950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4C43A243-7A3D-656E-479E-C9918AB644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F4268C2-ED96-D387-9006-E87AB8264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5C806380-C540-24C6-0149-423590E6ED2F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6B0C071-F784-AD6A-28A7-AFF3CC0F3233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313DE996-669F-D230-D4BB-4F9AA9670322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C6CC593-2CED-CD21-617C-8ADA828DCC5D}"/>
              </a:ext>
            </a:extLst>
          </p:cNvPr>
          <p:cNvSpPr txBox="1">
            <a:spLocks/>
          </p:cNvSpPr>
          <p:nvPr/>
        </p:nvSpPr>
        <p:spPr>
          <a:xfrm>
            <a:off x="324925" y="115799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安全意識與防災技術之應用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4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4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</a:t>
            </a:r>
            <a:r>
              <a:rPr lang="zh-TW" altLang="en-US" sz="24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4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9C7D566E-8AEE-E6D6-A590-6B025E307C00}"/>
              </a:ext>
            </a:extLst>
          </p:cNvPr>
          <p:cNvSpPr txBox="1">
            <a:spLocks/>
          </p:cNvSpPr>
          <p:nvPr/>
        </p:nvSpPr>
        <p:spPr>
          <a:xfrm>
            <a:off x="0" y="263771"/>
            <a:ext cx="1216233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EA11028-828C-D91A-0201-95C3310D900A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F785F5A-B8F9-0D08-1B0E-E92C6B61A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149954"/>
              </p:ext>
            </p:extLst>
          </p:nvPr>
        </p:nvGraphicFramePr>
        <p:xfrm>
          <a:off x="213360" y="4099694"/>
          <a:ext cx="1176528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6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67214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6035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88705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23595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9/19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09:00-16:00</a:t>
                      </a:r>
                      <a:br>
                        <a:rPr lang="en-US" altLang="zh-TW" b="1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</a:br>
                      <a:r>
                        <a:rPr lang="en-US" altLang="zh-TW" b="1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(6</a:t>
                      </a:r>
                      <a:r>
                        <a:rPr lang="zh-TW" altLang="en-US" b="1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rgbClr val="0000CC"/>
                          </a:solidFill>
                          <a:latin typeface="+mj-ea"/>
                          <a:ea typeface="+mn-ea"/>
                          <a:cs typeface="+mn-cs"/>
                        </a:rPr>
                        <a:t>營造業業務主管回訓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1" i="0" u="none" strike="noStrike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https://isha.org.tw/6cTPzI</a:t>
                      </a:r>
                      <a:endParaRPr lang="zh-TW" altLang="en-US" sz="1700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059866E1-ADCE-637F-1A88-C563C385EF9C}"/>
              </a:ext>
            </a:extLst>
          </p:cNvPr>
          <p:cNvSpPr txBox="1">
            <a:spLocks/>
          </p:cNvSpPr>
          <p:nvPr/>
        </p:nvSpPr>
        <p:spPr>
          <a:xfrm>
            <a:off x="5310997" y="5406923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副標題 2">
            <a:extLst>
              <a:ext uri="{FF2B5EF4-FFF2-40B4-BE49-F238E27FC236}">
                <a16:creationId xmlns:a16="http://schemas.microsoft.com/office/drawing/2014/main" id="{7EA9EFCD-5364-6F08-03F8-7872D3A22F27}"/>
              </a:ext>
            </a:extLst>
          </p:cNvPr>
          <p:cNvSpPr txBox="1">
            <a:spLocks/>
          </p:cNvSpPr>
          <p:nvPr/>
        </p:nvSpPr>
        <p:spPr>
          <a:xfrm>
            <a:off x="29668" y="5592105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上課地點：高雄市新興區中正三路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(07)311-7311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承辦人：徐小姐、黃先生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mary@mail.isha.org.tw</a:t>
            </a:r>
          </a:p>
        </p:txBody>
      </p:sp>
      <p:pic>
        <p:nvPicPr>
          <p:cNvPr id="25" name="圖形 24" descr="有圖釘的地圖 以實心填滿">
            <a:extLst>
              <a:ext uri="{FF2B5EF4-FFF2-40B4-BE49-F238E27FC236}">
                <a16:creationId xmlns:a16="http://schemas.microsoft.com/office/drawing/2014/main" id="{D70A400B-6C44-3C60-FAFE-384A0508B6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925" y="5631728"/>
            <a:ext cx="360000" cy="360000"/>
          </a:xfrm>
          <a:prstGeom prst="rect">
            <a:avLst/>
          </a:prstGeom>
        </p:spPr>
      </p:pic>
      <p:pic>
        <p:nvPicPr>
          <p:cNvPr id="28" name="圖形 27" descr="電話 以實心填滿">
            <a:extLst>
              <a:ext uri="{FF2B5EF4-FFF2-40B4-BE49-F238E27FC236}">
                <a16:creationId xmlns:a16="http://schemas.microsoft.com/office/drawing/2014/main" id="{8AFD0903-6525-5BEA-2E20-3B00C3233C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62683"/>
            <a:ext cx="360000" cy="360000"/>
          </a:xfrm>
          <a:prstGeom prst="rect">
            <a:avLst/>
          </a:prstGeom>
        </p:spPr>
      </p:pic>
      <p:pic>
        <p:nvPicPr>
          <p:cNvPr id="29" name="圖形 28" descr="客服中心 以實心填滿">
            <a:extLst>
              <a:ext uri="{FF2B5EF4-FFF2-40B4-BE49-F238E27FC236}">
                <a16:creationId xmlns:a16="http://schemas.microsoft.com/office/drawing/2014/main" id="{D5248708-E33B-892D-8D84-83452BCAFB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945621"/>
            <a:ext cx="360000" cy="360000"/>
          </a:xfrm>
          <a:prstGeom prst="rect">
            <a:avLst/>
          </a:prstGeom>
        </p:spPr>
      </p:pic>
      <p:pic>
        <p:nvPicPr>
          <p:cNvPr id="32" name="圖形 31" descr="信箱 以實心填滿">
            <a:extLst>
              <a:ext uri="{FF2B5EF4-FFF2-40B4-BE49-F238E27FC236}">
                <a16:creationId xmlns:a16="http://schemas.microsoft.com/office/drawing/2014/main" id="{90B8022F-9BB4-69ED-A035-267B84EAE87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6022208"/>
            <a:ext cx="360000" cy="360000"/>
          </a:xfrm>
          <a:prstGeom prst="rect">
            <a:avLst/>
          </a:prstGeom>
        </p:spPr>
      </p:pic>
      <p:pic>
        <p:nvPicPr>
          <p:cNvPr id="12" name="圖片 11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C7D7CB66-5242-D5B3-28F9-C1C7438719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13" name="圖片 1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B9A7E095-1F78-D72C-9AB4-50407EDBCF0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18" name="副標題 2">
            <a:extLst>
              <a:ext uri="{FF2B5EF4-FFF2-40B4-BE49-F238E27FC236}">
                <a16:creationId xmlns:a16="http://schemas.microsoft.com/office/drawing/2014/main" id="{41F77DFD-7237-96FD-8F54-81752CBBB2FD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爆炸: 八角 18">
            <a:extLst>
              <a:ext uri="{FF2B5EF4-FFF2-40B4-BE49-F238E27FC236}">
                <a16:creationId xmlns:a16="http://schemas.microsoft.com/office/drawing/2014/main" id="{C6D321AC-0CF6-5B8F-023E-687A650BBE77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667324" y="4627620"/>
            <a:ext cx="891411" cy="89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339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-14834" y="243351"/>
            <a:ext cx="12221667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樹谷教室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565427"/>
              </p:ext>
            </p:extLst>
          </p:nvPr>
        </p:nvGraphicFramePr>
        <p:xfrm>
          <a:off x="213360" y="4015372"/>
          <a:ext cx="11769091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972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34728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099092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67230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87997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9/30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營造業職業安全衛生業務主管</a:t>
                      </a:r>
                      <a:endParaRPr lang="en-US" altLang="zh-TW" sz="20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1" i="0" u="sng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https://reurl.cc/5Kadeq</a:t>
                      </a:r>
                      <a:endParaRPr lang="zh-TW" altLang="en-US" sz="1700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396366" y="5320988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9F7B7284-BA27-0737-5D74-50C10D7909F1}"/>
              </a:ext>
            </a:extLst>
          </p:cNvPr>
          <p:cNvSpPr txBox="1">
            <a:spLocks/>
          </p:cNvSpPr>
          <p:nvPr/>
        </p:nvSpPr>
        <p:spPr>
          <a:xfrm>
            <a:off x="29668" y="55896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上課地點：臺南市新市區中心路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         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(06)5890766#16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  辦  人：庹小姐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tuo@mail.isha.org.tw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1CD3A22E-1E42-9F90-7281-8EA6E82B6A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925" y="5658768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36879835-F745-6F36-A493-87F950BEB6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79891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CDD16024-5B21-EB0F-454E-5916217384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945008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22C97BB5-3B89-9E0D-84B2-CADB715BB7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953077"/>
            <a:ext cx="360000" cy="360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3CF3D114-90FF-EE44-9836-DF5B965DED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90104" y="4549338"/>
            <a:ext cx="878021" cy="869079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9A4FA787-E695-E752-3223-5C7B5A7F6B7F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安全意識與防災技術之應用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2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7050B990-C404-8389-1904-6C19A27DE22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2" name="圖片 21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D586F50A-B33F-E527-F9CE-F26CE4ADAF6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4" name="副標題 2">
            <a:extLst>
              <a:ext uri="{FF2B5EF4-FFF2-40B4-BE49-F238E27FC236}">
                <a16:creationId xmlns:a16="http://schemas.microsoft.com/office/drawing/2014/main" id="{E6BC0BEE-CC4E-58FA-B6DB-B4CBBFA6AE48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爆炸: 八角 24">
            <a:extLst>
              <a:ext uri="{FF2B5EF4-FFF2-40B4-BE49-F238E27FC236}">
                <a16:creationId xmlns:a16="http://schemas.microsoft.com/office/drawing/2014/main" id="{591C5A99-95B0-C347-CA27-A708793D4DB4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42344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37087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成功教室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387260"/>
              </p:ext>
            </p:extLst>
          </p:nvPr>
        </p:nvGraphicFramePr>
        <p:xfrm>
          <a:off x="216217" y="4032936"/>
          <a:ext cx="11759566" cy="145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583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5417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65675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6498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08779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10/14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營造業職業安全衛生業務主管安全衛生</a:t>
                      </a:r>
                      <a:endParaRPr lang="en-US" altLang="zh-TW" sz="20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https://reurl.cc/0Knzr6</a:t>
                      </a:r>
                      <a:endParaRPr lang="en-US" altLang="zh-TW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307937" y="541323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7F3E0633-301C-3586-3A95-9C20DF5E8900}"/>
              </a:ext>
            </a:extLst>
          </p:cNvPr>
          <p:cNvSpPr txBox="1">
            <a:spLocks/>
          </p:cNvSpPr>
          <p:nvPr/>
        </p:nvSpPr>
        <p:spPr>
          <a:xfrm>
            <a:off x="29668" y="55896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上課地點：台南市中西區成功路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457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(06)2263010#14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承辦人：顏聖婉小姐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聯絡信箱：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wan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713D3492-8084-CB80-8375-6974AF85E3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4450" y="5676897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D4454D6B-6A92-BEEB-07E7-17CFBDC0B7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60227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BEB5BF4D-7654-E811-019B-89C211E9AC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945008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EEF44E4D-0334-A893-64C0-AC9AD0C730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934027"/>
            <a:ext cx="360000" cy="360000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1B59DE12-77EC-19C4-C48F-FD6B226BFF81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安全意識與防災技術之應用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2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EAD70573-5437-F534-FD00-1514F5D7DF0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2" name="圖片 21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9528A8AE-B7E0-EDFA-5A9A-B2DDC5CD9DD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4" name="副標題 2">
            <a:extLst>
              <a:ext uri="{FF2B5EF4-FFF2-40B4-BE49-F238E27FC236}">
                <a16:creationId xmlns:a16="http://schemas.microsoft.com/office/drawing/2014/main" id="{0ABF0E3D-63D9-22BB-1F47-A89F14DB7179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爆炸: 八角 24">
            <a:extLst>
              <a:ext uri="{FF2B5EF4-FFF2-40B4-BE49-F238E27FC236}">
                <a16:creationId xmlns:a16="http://schemas.microsoft.com/office/drawing/2014/main" id="{DA6DD1A4-5A5A-13BC-5837-B82685A32678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E98B714-08D7-41F0-4B14-5D490C8A5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330" y="4591379"/>
            <a:ext cx="910200" cy="88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3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-90074" y="234962"/>
            <a:ext cx="12221667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年產業用車輛機械自動檢查實務及技術研發教育訓練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新竹職訓中心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094583"/>
              </p:ext>
            </p:extLst>
          </p:nvPr>
        </p:nvGraphicFramePr>
        <p:xfrm>
          <a:off x="213358" y="3995651"/>
          <a:ext cx="11778618" cy="15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92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809875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14501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62510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2289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11/03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營造業</a:t>
                      </a:r>
                      <a:r>
                        <a:rPr lang="en-US" altLang="zh-TW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職業安全衛生「業務主管」</a:t>
                      </a:r>
                      <a:endParaRPr lang="en-US" altLang="zh-TW" sz="20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https://reurl.cc/QYxWzq</a:t>
                      </a:r>
                      <a:endParaRPr lang="zh-TW" altLang="en-US" sz="1700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336094" y="5461210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AFE94FCE-438B-E622-E222-DEEE5858833F}"/>
              </a:ext>
            </a:extLst>
          </p:cNvPr>
          <p:cNvSpPr txBox="1">
            <a:spLocks/>
          </p:cNvSpPr>
          <p:nvPr/>
        </p:nvSpPr>
        <p:spPr>
          <a:xfrm>
            <a:off x="29668" y="55896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上課地點：新竹市東區中央路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工安協會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(03)5359119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承辦人：王小姐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ianxi868@mail.isha.org.tw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3B132902-784A-3AB3-4141-500CF135DE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4450" y="5667372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4C9D115-E857-6BD7-18A9-8C7B03635E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726902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8CF9C3F-D567-8F56-D537-A3141657B0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945008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7B66BDBD-B96F-DB85-734C-9CB5CB6132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6019752"/>
            <a:ext cx="360000" cy="360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9F2BBACE-FBCA-9B33-011B-70DEA3FF94D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05865" y="4617970"/>
            <a:ext cx="924160" cy="935617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E9D28E51-781E-9B5D-1B7C-2CE3B3687226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安全意識與防災技術之應用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2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ECAB3B-3A48-43B8-7031-E564C0D49A8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3" name="圖片 2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C7DBED2C-4289-19B0-DDBB-968E34C799A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4" name="副標題 2">
            <a:extLst>
              <a:ext uri="{FF2B5EF4-FFF2-40B4-BE49-F238E27FC236}">
                <a16:creationId xmlns:a16="http://schemas.microsoft.com/office/drawing/2014/main" id="{37A0E025-4B34-7A97-788C-80F911150ACC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爆炸: 八角 24">
            <a:extLst>
              <a:ext uri="{FF2B5EF4-FFF2-40B4-BE49-F238E27FC236}">
                <a16:creationId xmlns:a16="http://schemas.microsoft.com/office/drawing/2014/main" id="{D6822051-8547-8F91-9B55-1A4AD10DB1C1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13958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DDDA4A8-077E-1286-25A2-BBE14F0F0D36}"/>
              </a:ext>
            </a:extLst>
          </p:cNvPr>
          <p:cNvSpPr txBox="1">
            <a:spLocks/>
          </p:cNvSpPr>
          <p:nvPr/>
        </p:nvSpPr>
        <p:spPr>
          <a:xfrm>
            <a:off x="320634" y="1135690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安全意識與防災技術之應用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4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4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</a:t>
            </a:r>
            <a:r>
              <a:rPr lang="zh-TW" altLang="en-US" sz="24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4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35974"/>
            <a:ext cx="12192000" cy="78102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年產業用車輛機械自動檢查實務及技術研發教育訓練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台中職訓中心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269042"/>
              </p:ext>
            </p:extLst>
          </p:nvPr>
        </p:nvGraphicFramePr>
        <p:xfrm>
          <a:off x="277428" y="4087591"/>
          <a:ext cx="11593938" cy="1383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30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7904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581198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57694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57694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1202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34438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6/16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營造業職業安全衛生業務主管安全衛生</a:t>
                      </a:r>
                      <a:endParaRPr lang="en-US" altLang="zh-TW" sz="2000" b="1" kern="1200" dirty="0">
                        <a:solidFill>
                          <a:srgbClr val="0000CC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725992C6-C583-5422-FF6B-FEB0C989B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29424" y="4952792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234685" y="5380218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7EB1CABB-DB4F-225E-96A9-15E86E3E013A}"/>
              </a:ext>
            </a:extLst>
          </p:cNvPr>
          <p:cNvGrpSpPr/>
          <p:nvPr/>
        </p:nvGrpSpPr>
        <p:grpSpPr>
          <a:xfrm>
            <a:off x="29668" y="5572441"/>
            <a:ext cx="12162332" cy="860207"/>
            <a:chOff x="29668" y="5513449"/>
            <a:chExt cx="12162332" cy="860207"/>
          </a:xfrm>
        </p:grpSpPr>
        <p:sp>
          <p:nvSpPr>
            <p:cNvPr id="12" name="副標題 2">
              <a:extLst>
                <a:ext uri="{FF2B5EF4-FFF2-40B4-BE49-F238E27FC236}">
                  <a16:creationId xmlns:a16="http://schemas.microsoft.com/office/drawing/2014/main" id="{0BDE498B-86DC-244A-F351-41F681D2F317}"/>
                </a:ext>
              </a:extLst>
            </p:cNvPr>
            <p:cNvSpPr txBox="1">
              <a:spLocks/>
            </p:cNvSpPr>
            <p:nvPr/>
          </p:nvSpPr>
          <p:spPr>
            <a:xfrm>
              <a:off x="29668" y="5513449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上課地點：台中市龍井區中社五街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聯絡電話：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(04)26336999#101</a:t>
              </a:r>
            </a:p>
            <a:p>
              <a:pPr marL="0" indent="0" defTabSz="893763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承辦人：卓小姐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                               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聯絡信箱：</a:t>
              </a:r>
              <a:r>
                <a:rPr lang="en-US" altLang="zh-TW" sz="20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a553407@mail.isha.org.tw</a:t>
              </a:r>
            </a:p>
          </p:txBody>
        </p:sp>
        <p:pic>
          <p:nvPicPr>
            <p:cNvPr id="13" name="圖形 12" descr="有圖釘的地圖 以實心填滿">
              <a:extLst>
                <a:ext uri="{FF2B5EF4-FFF2-40B4-BE49-F238E27FC236}">
                  <a16:creationId xmlns:a16="http://schemas.microsoft.com/office/drawing/2014/main" id="{ADD2A4F7-69E5-72DD-036A-F786DEF52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4925" y="5553072"/>
              <a:ext cx="360000" cy="360000"/>
            </a:xfrm>
            <a:prstGeom prst="rect">
              <a:avLst/>
            </a:prstGeom>
          </p:spPr>
        </p:pic>
        <p:pic>
          <p:nvPicPr>
            <p:cNvPr id="18" name="圖形 17" descr="電話 以實心填滿">
              <a:extLst>
                <a:ext uri="{FF2B5EF4-FFF2-40B4-BE49-F238E27FC236}">
                  <a16:creationId xmlns:a16="http://schemas.microsoft.com/office/drawing/2014/main" id="{A3E3B132-BA70-0B49-51D3-EF8AA8C61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64160" y="5584027"/>
              <a:ext cx="360000" cy="360000"/>
            </a:xfrm>
            <a:prstGeom prst="rect">
              <a:avLst/>
            </a:prstGeom>
          </p:spPr>
        </p:pic>
        <p:pic>
          <p:nvPicPr>
            <p:cNvPr id="19" name="圖形 18" descr="客服中心 以實心填滿">
              <a:extLst>
                <a:ext uri="{FF2B5EF4-FFF2-40B4-BE49-F238E27FC236}">
                  <a16:creationId xmlns:a16="http://schemas.microsoft.com/office/drawing/2014/main" id="{EB1E0DFD-90DF-C22C-B9C1-98DB80A0C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24925" y="5902052"/>
              <a:ext cx="360000" cy="360000"/>
            </a:xfrm>
            <a:prstGeom prst="rect">
              <a:avLst/>
            </a:prstGeom>
          </p:spPr>
        </p:pic>
        <p:pic>
          <p:nvPicPr>
            <p:cNvPr id="21" name="圖形 20" descr="信箱 以實心填滿">
              <a:extLst>
                <a:ext uri="{FF2B5EF4-FFF2-40B4-BE49-F238E27FC236}">
                  <a16:creationId xmlns:a16="http://schemas.microsoft.com/office/drawing/2014/main" id="{82DF2335-5F7D-E0D2-419F-C665BE370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364160" y="5943552"/>
              <a:ext cx="360000" cy="360000"/>
            </a:xfrm>
            <a:prstGeom prst="rect">
              <a:avLst/>
            </a:prstGeom>
          </p:spPr>
        </p:pic>
      </p:grpSp>
      <p:pic>
        <p:nvPicPr>
          <p:cNvPr id="22" name="圖片 21">
            <a:extLst>
              <a:ext uri="{FF2B5EF4-FFF2-40B4-BE49-F238E27FC236}">
                <a16:creationId xmlns:a16="http://schemas.microsoft.com/office/drawing/2014/main" id="{3FD44C02-6C1D-1BDA-E33C-86ADD439927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334" y="4621011"/>
            <a:ext cx="824390" cy="824390"/>
          </a:xfrm>
          <a:prstGeom prst="rect">
            <a:avLst/>
          </a:prstGeom>
        </p:spPr>
      </p:pic>
      <p:pic>
        <p:nvPicPr>
          <p:cNvPr id="24" name="圖片 23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9E13A94C-5846-59AA-584E-35ABE00828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5" name="圖片 24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E64FC2D9-2402-09C8-177E-5510A237C19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28" name="副標題 2">
            <a:extLst>
              <a:ext uri="{FF2B5EF4-FFF2-40B4-BE49-F238E27FC236}">
                <a16:creationId xmlns:a16="http://schemas.microsoft.com/office/drawing/2014/main" id="{C76FA4E7-C591-0C76-DF02-6FB04468F069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爆炸: 八角 28">
            <a:extLst>
              <a:ext uri="{FF2B5EF4-FFF2-40B4-BE49-F238E27FC236}">
                <a16:creationId xmlns:a16="http://schemas.microsoft.com/office/drawing/2014/main" id="{74E90E43-A3CF-A977-C946-550EC593D88C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407320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DDDA4A8-077E-1286-25A2-BBE14F0F0D36}"/>
              </a:ext>
            </a:extLst>
          </p:cNvPr>
          <p:cNvSpPr txBox="1">
            <a:spLocks/>
          </p:cNvSpPr>
          <p:nvPr/>
        </p:nvSpPr>
        <p:spPr>
          <a:xfrm>
            <a:off x="320634" y="1169830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安全意識與防災技術之應用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2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59796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中壢職訓中心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040301"/>
              </p:ext>
            </p:extLst>
          </p:nvPr>
        </p:nvGraphicFramePr>
        <p:xfrm>
          <a:off x="320634" y="4116839"/>
          <a:ext cx="11474230" cy="1368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124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38423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197657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3717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可免費取得一般安全衛生教育訓練證書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10029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6/24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二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(6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小時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</a:rPr>
                        <a:t>一般安全衛生教育訓練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725992C6-C583-5422-FF6B-FEB0C989B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69706" y="4806648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105400" y="540794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AFE94FCE-438B-E622-E222-DEEE5858833F}"/>
              </a:ext>
            </a:extLst>
          </p:cNvPr>
          <p:cNvSpPr txBox="1">
            <a:spLocks/>
          </p:cNvSpPr>
          <p:nvPr/>
        </p:nvSpPr>
        <p:spPr>
          <a:xfrm>
            <a:off x="213360" y="5584988"/>
            <a:ext cx="11871589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上課地點：中壢區中央東路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1.3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(03)4268110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分機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110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承辦人：李小姐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zoelee@mail.isha.org.tw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3B132902-784A-3AB3-4141-500CF135DE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4925" y="5653589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4C9D115-E857-6BD7-18A9-8C7B03635E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84730" y="5663383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8CF9C3F-D567-8F56-D537-A3141657B0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0035" y="5935976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7B66BDBD-B96F-DB85-734C-9CB5CB613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55725" y="5997828"/>
            <a:ext cx="360000" cy="360000"/>
          </a:xfrm>
          <a:prstGeom prst="rect">
            <a:avLst/>
          </a:prstGeom>
        </p:spPr>
      </p:pic>
      <p:pic>
        <p:nvPicPr>
          <p:cNvPr id="22" name="圖片 21" descr="一張含有 樣式, 針線, 像素 的圖片&#10;&#10;AI 產生的內容可能不正確。">
            <a:extLst>
              <a:ext uri="{FF2B5EF4-FFF2-40B4-BE49-F238E27FC236}">
                <a16:creationId xmlns:a16="http://schemas.microsoft.com/office/drawing/2014/main" id="{24CC9934-E991-093F-FD8B-AB290456A5A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250" y="4493859"/>
            <a:ext cx="995177" cy="995177"/>
          </a:xfrm>
          <a:prstGeom prst="rect">
            <a:avLst/>
          </a:prstGeom>
        </p:spPr>
      </p:pic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36F4121F-EE90-1546-3BAF-026C5A00BA2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3" name="圖片 2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C6D2E936-5D13-9C70-06B2-EE10944906B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24" name="副標題 2">
            <a:extLst>
              <a:ext uri="{FF2B5EF4-FFF2-40B4-BE49-F238E27FC236}">
                <a16:creationId xmlns:a16="http://schemas.microsoft.com/office/drawing/2014/main" id="{CA5DCD2F-B974-3BA0-16AC-6E340F8904E9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爆炸: 八角 24">
            <a:extLst>
              <a:ext uri="{FF2B5EF4-FFF2-40B4-BE49-F238E27FC236}">
                <a16:creationId xmlns:a16="http://schemas.microsoft.com/office/drawing/2014/main" id="{1EF45FB9-1CED-7FEC-B389-1E2C8AD71941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25869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DDDA4A8-077E-1286-25A2-BBE14F0F0D36}"/>
              </a:ext>
            </a:extLst>
          </p:cNvPr>
          <p:cNvSpPr txBox="1">
            <a:spLocks/>
          </p:cNvSpPr>
          <p:nvPr/>
        </p:nvSpPr>
        <p:spPr>
          <a:xfrm>
            <a:off x="324925" y="115799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安全意識與防災技術之應用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4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4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</a:t>
            </a:r>
            <a:r>
              <a:rPr lang="zh-TW" altLang="en-US" sz="24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4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63771"/>
            <a:ext cx="1216233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454836"/>
              </p:ext>
            </p:extLst>
          </p:nvPr>
        </p:nvGraphicFramePr>
        <p:xfrm>
          <a:off x="213360" y="4099694"/>
          <a:ext cx="1176528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6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67214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6035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88705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23595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6/24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營造業業務主管回訓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i="0" u="none" strike="noStrike" kern="1200" dirty="0">
                          <a:solidFill>
                            <a:srgbClr val="0000CC"/>
                          </a:solidFill>
                          <a:latin typeface="+mj-lt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https://isha.org.tw/QCag0Q</a:t>
                      </a:r>
                      <a:endParaRPr lang="zh-TW" altLang="en-US" sz="1600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310997" y="5406923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副標題 2">
            <a:extLst>
              <a:ext uri="{FF2B5EF4-FFF2-40B4-BE49-F238E27FC236}">
                <a16:creationId xmlns:a16="http://schemas.microsoft.com/office/drawing/2014/main" id="{D96114DB-CCB4-CE09-F03B-58658CE3AB26}"/>
              </a:ext>
            </a:extLst>
          </p:cNvPr>
          <p:cNvSpPr txBox="1">
            <a:spLocks/>
          </p:cNvSpPr>
          <p:nvPr/>
        </p:nvSpPr>
        <p:spPr>
          <a:xfrm>
            <a:off x="29668" y="5592105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上課地點：高雄市新興區中正三路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(07)311-7311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承辦人：徐小姐、黃先生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mary@mail.isha.org.tw</a:t>
            </a:r>
          </a:p>
        </p:txBody>
      </p:sp>
      <p:pic>
        <p:nvPicPr>
          <p:cNvPr id="25" name="圖形 24" descr="有圖釘的地圖 以實心填滿">
            <a:extLst>
              <a:ext uri="{FF2B5EF4-FFF2-40B4-BE49-F238E27FC236}">
                <a16:creationId xmlns:a16="http://schemas.microsoft.com/office/drawing/2014/main" id="{286DF123-6793-8A94-2EA3-BBAB3E0A3D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925" y="5631728"/>
            <a:ext cx="360000" cy="360000"/>
          </a:xfrm>
          <a:prstGeom prst="rect">
            <a:avLst/>
          </a:prstGeom>
        </p:spPr>
      </p:pic>
      <p:pic>
        <p:nvPicPr>
          <p:cNvPr id="28" name="圖形 27" descr="電話 以實心填滿">
            <a:extLst>
              <a:ext uri="{FF2B5EF4-FFF2-40B4-BE49-F238E27FC236}">
                <a16:creationId xmlns:a16="http://schemas.microsoft.com/office/drawing/2014/main" id="{3A6AB721-16DF-4B58-2ED5-DD7F6ADDB9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62683"/>
            <a:ext cx="360000" cy="360000"/>
          </a:xfrm>
          <a:prstGeom prst="rect">
            <a:avLst/>
          </a:prstGeom>
        </p:spPr>
      </p:pic>
      <p:pic>
        <p:nvPicPr>
          <p:cNvPr id="29" name="圖形 28" descr="客服中心 以實心填滿">
            <a:extLst>
              <a:ext uri="{FF2B5EF4-FFF2-40B4-BE49-F238E27FC236}">
                <a16:creationId xmlns:a16="http://schemas.microsoft.com/office/drawing/2014/main" id="{E2DC106C-DE29-B09E-B270-8CCAD38551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945621"/>
            <a:ext cx="360000" cy="360000"/>
          </a:xfrm>
          <a:prstGeom prst="rect">
            <a:avLst/>
          </a:prstGeom>
        </p:spPr>
      </p:pic>
      <p:pic>
        <p:nvPicPr>
          <p:cNvPr id="32" name="圖形 31" descr="信箱 以實心填滿">
            <a:extLst>
              <a:ext uri="{FF2B5EF4-FFF2-40B4-BE49-F238E27FC236}">
                <a16:creationId xmlns:a16="http://schemas.microsoft.com/office/drawing/2014/main" id="{47DDF6C0-39EA-D872-BFE0-BC1714A4AD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6022208"/>
            <a:ext cx="360000" cy="360000"/>
          </a:xfrm>
          <a:prstGeom prst="rect">
            <a:avLst/>
          </a:prstGeom>
        </p:spPr>
      </p:pic>
      <p:pic>
        <p:nvPicPr>
          <p:cNvPr id="1026" name="Picture 2" descr="C:\Users\EndUser\Downloads\qrcode_isha.org.tw.png"/>
          <p:cNvPicPr>
            <a:picLocks noChangeAspect="1" noChangeArrowheads="1"/>
          </p:cNvPicPr>
          <p:nvPr/>
        </p:nvPicPr>
        <p:blipFill>
          <a:blip r:embed="rId15" cstate="print"/>
          <a:srcRect l="7640" t="6907" r="6332" b="7692"/>
          <a:stretch>
            <a:fillRect/>
          </a:stretch>
        </p:blipFill>
        <p:spPr bwMode="auto">
          <a:xfrm>
            <a:off x="10674444" y="4628112"/>
            <a:ext cx="895684" cy="889147"/>
          </a:xfrm>
          <a:prstGeom prst="rect">
            <a:avLst/>
          </a:prstGeom>
          <a:noFill/>
        </p:spPr>
      </p:pic>
      <p:pic>
        <p:nvPicPr>
          <p:cNvPr id="12" name="圖片 11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06297081-7C2D-D3F4-EF87-4233173901F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13" name="圖片 1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F579064E-6527-E3C7-DD99-E10EF54A14D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18" name="副標題 2">
            <a:extLst>
              <a:ext uri="{FF2B5EF4-FFF2-40B4-BE49-F238E27FC236}">
                <a16:creationId xmlns:a16="http://schemas.microsoft.com/office/drawing/2014/main" id="{9F3966D2-76FB-0ECF-1CF9-69D30DC74AC9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爆炸: 八角 18">
            <a:extLst>
              <a:ext uri="{FF2B5EF4-FFF2-40B4-BE49-F238E27FC236}">
                <a16:creationId xmlns:a16="http://schemas.microsoft.com/office/drawing/2014/main" id="{84C87048-F0E6-D524-FD10-879584A88994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38600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4923C-BE03-9A15-76DD-1F47EDD02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978160F2-F55F-137D-998D-BB1A24B44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FB388EF3-9B3B-4F21-D0E1-9A20761C3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024B804D-07D9-C0DB-A71C-E8A610599A5C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59F6578-E348-0A07-537E-52FDF80E359F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F8B94DDB-201E-1E68-8149-267FA3B3D62F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B0E92FC5-C462-58AA-576A-A9BF39FEA8C2}"/>
              </a:ext>
            </a:extLst>
          </p:cNvPr>
          <p:cNvSpPr txBox="1">
            <a:spLocks/>
          </p:cNvSpPr>
          <p:nvPr/>
        </p:nvSpPr>
        <p:spPr>
          <a:xfrm>
            <a:off x="294571" y="1133959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安全意識與防災技術之應用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4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4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</a:t>
            </a:r>
            <a:r>
              <a:rPr lang="zh-TW" altLang="en-US" sz="24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4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6B060C47-59AB-6C2B-4ED6-3A6992572C3D}"/>
              </a:ext>
            </a:extLst>
          </p:cNvPr>
          <p:cNvSpPr txBox="1">
            <a:spLocks/>
          </p:cNvSpPr>
          <p:nvPr/>
        </p:nvSpPr>
        <p:spPr>
          <a:xfrm>
            <a:off x="29667" y="254012"/>
            <a:ext cx="12162333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年產業用車輛機械自動檢查實務及技術研發教育訓練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台中職訓中心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CC7EA513-086D-06A9-F597-FF6BDFDC15A3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77CD6AC-3C0B-49E4-36B5-CEC61DBE6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471020"/>
              </p:ext>
            </p:extLst>
          </p:nvPr>
        </p:nvGraphicFramePr>
        <p:xfrm>
          <a:off x="213359" y="4084450"/>
          <a:ext cx="11774384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963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63231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622391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584831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976968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7/12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六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職業安全衛生管理人員暨職業安全衛生業務主管</a:t>
                      </a:r>
                      <a:endParaRPr lang="en-US" altLang="zh-TW" sz="2000" b="1" kern="1200" dirty="0">
                        <a:solidFill>
                          <a:srgbClr val="0000CC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安全衛生在職教育訓練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5347154A-8F2E-B6DF-E462-C204830EA6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46010" y="4876130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EC84B5F6-8DEF-964E-48E4-EECD941BAB19}"/>
              </a:ext>
            </a:extLst>
          </p:cNvPr>
          <p:cNvSpPr txBox="1">
            <a:spLocks/>
          </p:cNvSpPr>
          <p:nvPr/>
        </p:nvSpPr>
        <p:spPr>
          <a:xfrm>
            <a:off x="5336077" y="5420593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9086DDF0-9C02-3EB1-E3D8-A3463DA78097}"/>
              </a:ext>
            </a:extLst>
          </p:cNvPr>
          <p:cNvSpPr txBox="1">
            <a:spLocks/>
          </p:cNvSpPr>
          <p:nvPr/>
        </p:nvSpPr>
        <p:spPr>
          <a:xfrm>
            <a:off x="29668" y="5592107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上課地點：台中市龍井區中社五街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(04)26336999#101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承辦人：卓小姐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a553407@mail.isha.org.tw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2F4D4AC3-0A9C-3F29-BCA8-014A56FB57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4925" y="5631730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A44ED3C-9BE6-3A35-F37E-9A40F9A867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662685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2152240-BFCD-7A1E-F975-FA5C343E26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935792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FBCA1EC4-6CEC-5FF1-EDE1-8C9CE965A7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6022210"/>
            <a:ext cx="360000" cy="360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93FE812C-EB33-551F-3385-2139EB91E8F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862" y="4638933"/>
            <a:ext cx="836472" cy="836472"/>
          </a:xfrm>
          <a:prstGeom prst="rect">
            <a:avLst/>
          </a:prstGeom>
        </p:spPr>
      </p:pic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F9BAE8D9-E5F7-8E86-965C-8A1DAAA119B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3" name="圖片 2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9E109F1-741E-3B99-3C53-ABBA20C27C0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24" name="副標題 2">
            <a:extLst>
              <a:ext uri="{FF2B5EF4-FFF2-40B4-BE49-F238E27FC236}">
                <a16:creationId xmlns:a16="http://schemas.microsoft.com/office/drawing/2014/main" id="{13258FA2-34CB-AC83-294D-37FCC911E35F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爆炸: 八角 24">
            <a:extLst>
              <a:ext uri="{FF2B5EF4-FFF2-40B4-BE49-F238E27FC236}">
                <a16:creationId xmlns:a16="http://schemas.microsoft.com/office/drawing/2014/main" id="{360CD3FE-41BC-B27B-5AC3-18ADCA278411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18963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DDDA4A8-077E-1286-25A2-BBE14F0F0D36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安全意識與防災技術之應用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2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37185"/>
            <a:ext cx="12172336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中壢職訓中心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財團法人職業災害預防與重建中心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434899"/>
              </p:ext>
            </p:extLst>
          </p:nvPr>
        </p:nvGraphicFramePr>
        <p:xfrm>
          <a:off x="353930" y="4030377"/>
          <a:ext cx="11474230" cy="1422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124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68291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16778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22699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可免費取得一般安全衛生教育訓練證書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10567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7/21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一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(6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小時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</a:rPr>
                        <a:t>一般安全衛生教育訓練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725992C6-C583-5422-FF6B-FEB0C989B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22695" y="4727053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154560" y="535878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AFE94FCE-438B-E622-E222-DEEE5858833F}"/>
              </a:ext>
            </a:extLst>
          </p:cNvPr>
          <p:cNvSpPr txBox="1">
            <a:spLocks/>
          </p:cNvSpPr>
          <p:nvPr/>
        </p:nvSpPr>
        <p:spPr>
          <a:xfrm>
            <a:off x="193501" y="5591264"/>
            <a:ext cx="11871589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上課地點：中壢區中央東路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1.3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(03)4268110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分機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110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承辦人：李小姐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zoelee@mail.isha.org.tw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3B132902-784A-3AB3-4141-500CF135DE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4925" y="5653589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4C9D115-E857-6BD7-18A9-8C7B03635E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84730" y="5663383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8CF9C3F-D567-8F56-D537-A3141657B0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4925" y="5948985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7B66BDBD-B96F-DB85-734C-9CB5CB613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55725" y="5997828"/>
            <a:ext cx="360000" cy="360000"/>
          </a:xfrm>
          <a:prstGeom prst="rect">
            <a:avLst/>
          </a:prstGeom>
        </p:spPr>
      </p:pic>
      <p:pic>
        <p:nvPicPr>
          <p:cNvPr id="25" name="圖片 24" descr="一張含有 樣式, 針線 的圖片&#10;&#10;AI 產生的內容可能不正確。">
            <a:extLst>
              <a:ext uri="{FF2B5EF4-FFF2-40B4-BE49-F238E27FC236}">
                <a16:creationId xmlns:a16="http://schemas.microsoft.com/office/drawing/2014/main" id="{2831ACDD-41D2-CA56-547F-D9A1411E884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371" y="4419263"/>
            <a:ext cx="1014886" cy="1014886"/>
          </a:xfrm>
          <a:prstGeom prst="rect">
            <a:avLst/>
          </a:prstGeom>
        </p:spPr>
      </p:pic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6E52655D-EED0-621C-74E3-5D500DB9978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2" name="圖片 21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3C8C97C2-BBD8-C716-7EA4-7364E1B3B4F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23" name="副標題 2">
            <a:extLst>
              <a:ext uri="{FF2B5EF4-FFF2-40B4-BE49-F238E27FC236}">
                <a16:creationId xmlns:a16="http://schemas.microsoft.com/office/drawing/2014/main" id="{DF37C64B-6762-75FD-C3FA-07403DE006CF}"/>
              </a:ext>
            </a:extLst>
          </p:cNvPr>
          <p:cNvSpPr txBox="1">
            <a:spLocks/>
          </p:cNvSpPr>
          <p:nvPr/>
        </p:nvSpPr>
        <p:spPr>
          <a:xfrm>
            <a:off x="9978579" y="1679825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爆炸: 八角 23">
            <a:extLst>
              <a:ext uri="{FF2B5EF4-FFF2-40B4-BE49-F238E27FC236}">
                <a16:creationId xmlns:a16="http://schemas.microsoft.com/office/drawing/2014/main" id="{0101728F-9B52-E518-E38A-428A3FBF9306}"/>
              </a:ext>
            </a:extLst>
          </p:cNvPr>
          <p:cNvSpPr/>
          <p:nvPr/>
        </p:nvSpPr>
        <p:spPr>
          <a:xfrm rot="445979">
            <a:off x="9553832" y="57282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49553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20AC6-E3AF-6560-25A7-001A18958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FBFEF427-3811-E09C-9F31-CB8BB5755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AF46DE06-F8E9-B2E0-82FD-43BF6B2AC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5C3881-81C6-5A85-7D93-BEED7358F95B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83F7579-403E-678B-D6F9-4821ACBD5C21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F4FAECAC-E47C-9A2B-02A6-DE0CAE543345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39F87C1B-C29D-B14B-495C-34892440797E}"/>
              </a:ext>
            </a:extLst>
          </p:cNvPr>
          <p:cNvSpPr txBox="1">
            <a:spLocks/>
          </p:cNvSpPr>
          <p:nvPr/>
        </p:nvSpPr>
        <p:spPr>
          <a:xfrm>
            <a:off x="29668" y="226584"/>
            <a:ext cx="1216233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彰化職訓中心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5AFDDF48-8689-B2EA-2336-67C14F79A27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9BFF2E5-FE14-CF81-9369-6BEB6F63C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022934"/>
              </p:ext>
            </p:extLst>
          </p:nvPr>
        </p:nvGraphicFramePr>
        <p:xfrm>
          <a:off x="324925" y="3978305"/>
          <a:ext cx="1147423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10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20057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7304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38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8/1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一般業職業安全衛生業務主管在職教育訓練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kumimoji="0" lang="zh-TW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31584E44-AB63-0C55-F9D4-ADC4ED1B35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0255" y="4791268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30215F63-A878-C9B4-6237-5B96C98BB707}"/>
              </a:ext>
            </a:extLst>
          </p:cNvPr>
          <p:cNvSpPr txBox="1">
            <a:spLocks/>
          </p:cNvSpPr>
          <p:nvPr/>
        </p:nvSpPr>
        <p:spPr>
          <a:xfrm>
            <a:off x="5138696" y="5319406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92D2F551-C237-A741-405E-B28767E383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4925" y="5637394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5E6BFB2E-9D58-17F7-2F23-45E58DBF65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661517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4547BC1E-0BA4-ABC8-8885-186D6AC74B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9427" y="5933707"/>
            <a:ext cx="360000" cy="360000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E8F856E8-B56E-34E4-EB02-03165996EA9D}"/>
              </a:ext>
            </a:extLst>
          </p:cNvPr>
          <p:cNvSpPr txBox="1">
            <a:spLocks/>
          </p:cNvSpPr>
          <p:nvPr/>
        </p:nvSpPr>
        <p:spPr>
          <a:xfrm>
            <a:off x="-55436" y="5567290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上課地點：彰化市中華西路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             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 7632257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承辦人：蔡先生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7632257@mail.isha.org.tw</a:t>
            </a:r>
          </a:p>
        </p:txBody>
      </p:sp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EB87E0FC-9D95-A5A8-F7F3-B2EB912C1B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966799"/>
            <a:ext cx="360000" cy="360000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0BC22D67-FFB7-63F1-AA24-47C93476237E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安全意識與防災技術之應用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2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E39F3266-6284-6464-9D0C-1CFAA62908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4" name="圖片 23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46D8C20E-D0E9-DB93-6437-86130EB4C75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5" name="副標題 2">
            <a:extLst>
              <a:ext uri="{FF2B5EF4-FFF2-40B4-BE49-F238E27FC236}">
                <a16:creationId xmlns:a16="http://schemas.microsoft.com/office/drawing/2014/main" id="{748CCC27-95CE-1FCB-4399-E7A5CAB1E551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爆炸: 八角 25">
            <a:extLst>
              <a:ext uri="{FF2B5EF4-FFF2-40B4-BE49-F238E27FC236}">
                <a16:creationId xmlns:a16="http://schemas.microsoft.com/office/drawing/2014/main" id="{0D487401-3649-4102-0BBB-ADC16FC7754B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4" name="圖片 3" descr="一張含有 樣式, 文字, 圖形, 字型 的圖片&#10;&#10;AI 產生的內容可能不正確。">
            <a:extLst>
              <a:ext uri="{FF2B5EF4-FFF2-40B4-BE49-F238E27FC236}">
                <a16:creationId xmlns:a16="http://schemas.microsoft.com/office/drawing/2014/main" id="{9E3B5B05-7E41-79C0-6052-3D235DF1A58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28272" y="4530769"/>
            <a:ext cx="867896" cy="86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134239"/>
            <a:ext cx="12179749" cy="88275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雲林職訓中心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826010"/>
              </p:ext>
            </p:extLst>
          </p:nvPr>
        </p:nvGraphicFramePr>
        <p:xfrm>
          <a:off x="353930" y="4003393"/>
          <a:ext cx="11474230" cy="1487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954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22322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61206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69337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7196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3912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8/15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職業安全衛生業務主管暨職業安全衛生管理人員</a:t>
                      </a: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725992C6-C583-5422-FF6B-FEB0C989B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02310" y="4835679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194457" y="539616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AFE94FCE-438B-E622-E222-DEEE5858833F}"/>
              </a:ext>
            </a:extLst>
          </p:cNvPr>
          <p:cNvSpPr txBox="1">
            <a:spLocks/>
          </p:cNvSpPr>
          <p:nvPr/>
        </p:nvSpPr>
        <p:spPr>
          <a:xfrm>
            <a:off x="29668" y="5592107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上課地點：雲林縣斗南鎮延平路二段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(05)5954711#12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承辦人：白小姐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5954711@mail.isha.org.tw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3B132902-784A-3AB3-4141-500CF135DE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4925" y="5631730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4C9D115-E857-6BD7-18A9-8C7B03635E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662685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8CF9C3F-D567-8F56-D537-A3141657B0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935789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7B66BDBD-B96F-DB85-734C-9CB5CB613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6022210"/>
            <a:ext cx="360000" cy="360000"/>
          </a:xfrm>
          <a:prstGeom prst="rect">
            <a:avLst/>
          </a:prstGeom>
        </p:spPr>
      </p:pic>
      <p:pic>
        <p:nvPicPr>
          <p:cNvPr id="22" name="圖片 21" descr="一張含有 樣式, 設計, 布, 針線 的圖片&#10;&#10;AI 產生的內容可能不正確。">
            <a:extLst>
              <a:ext uri="{FF2B5EF4-FFF2-40B4-BE49-F238E27FC236}">
                <a16:creationId xmlns:a16="http://schemas.microsoft.com/office/drawing/2014/main" id="{1D3AB525-2683-21C8-A200-0245496949B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52" y="4562603"/>
            <a:ext cx="914959" cy="914959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679F1D74-0069-AFE0-A3CE-5BEFC1752354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安全意識與防災技術之應用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2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6F71C18F-1C94-B5FD-1253-12B663B32AE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4" name="圖片 23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1FA6F5BA-D469-3C31-1371-EE2A4DAF74B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5" name="副標題 2">
            <a:extLst>
              <a:ext uri="{FF2B5EF4-FFF2-40B4-BE49-F238E27FC236}">
                <a16:creationId xmlns:a16="http://schemas.microsoft.com/office/drawing/2014/main" id="{98AA77A2-768A-3BA6-F516-FBB94906C472}"/>
              </a:ext>
            </a:extLst>
          </p:cNvPr>
          <p:cNvSpPr txBox="1">
            <a:spLocks/>
          </p:cNvSpPr>
          <p:nvPr/>
        </p:nvSpPr>
        <p:spPr>
          <a:xfrm>
            <a:off x="9978579" y="166016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爆炸: 八角 25">
            <a:extLst>
              <a:ext uri="{FF2B5EF4-FFF2-40B4-BE49-F238E27FC236}">
                <a16:creationId xmlns:a16="http://schemas.microsoft.com/office/drawing/2014/main" id="{851CB13D-9E1F-AE3F-06C6-8FA4DC2D937B}"/>
              </a:ext>
            </a:extLst>
          </p:cNvPr>
          <p:cNvSpPr/>
          <p:nvPr/>
        </p:nvSpPr>
        <p:spPr>
          <a:xfrm rot="445979">
            <a:off x="9553832" y="543324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30244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23555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年產業用車輛機械自動檢查實務及技術研發教育訓練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3EDC60EC-3DD6-8568-7613-3CCF9350CBFF}"/>
              </a:ext>
            </a:extLst>
          </p:cNvPr>
          <p:cNvGrpSpPr/>
          <p:nvPr/>
        </p:nvGrpSpPr>
        <p:grpSpPr>
          <a:xfrm>
            <a:off x="0" y="5583234"/>
            <a:ext cx="12192000" cy="860207"/>
            <a:chOff x="29669" y="4911652"/>
            <a:chExt cx="12162332" cy="860207"/>
          </a:xfrm>
        </p:grpSpPr>
        <p:sp>
          <p:nvSpPr>
            <p:cNvPr id="20" name="副標題 2">
              <a:extLst>
                <a:ext uri="{FF2B5EF4-FFF2-40B4-BE49-F238E27FC236}">
                  <a16:creationId xmlns:a16="http://schemas.microsoft.com/office/drawing/2014/main" id="{9C3D86DF-50FB-0087-9A67-18DB7E964ED4}"/>
                </a:ext>
              </a:extLst>
            </p:cNvPr>
            <p:cNvSpPr txBox="1">
              <a:spLocks/>
            </p:cNvSpPr>
            <p:nvPr/>
          </p:nvSpPr>
          <p:spPr>
            <a:xfrm>
              <a:off x="29669" y="4911652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上課地點：桃園市桃園區中正路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1071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樓之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聯絡電話：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(03)356-1390</a:t>
              </a:r>
            </a:p>
            <a:p>
              <a:pPr marL="0" indent="0" defTabSz="893763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承辦人：廖小姐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                               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聯絡信箱：</a:t>
              </a:r>
              <a:r>
                <a:rPr lang="en-US" altLang="zh-TW" sz="20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rocr88@mail.isha.org.tw</a:t>
              </a:r>
            </a:p>
          </p:txBody>
        </p:sp>
        <p:pic>
          <p:nvPicPr>
            <p:cNvPr id="22" name="圖形 21" descr="有圖釘的地圖 以實心填滿">
              <a:extLst>
                <a:ext uri="{FF2B5EF4-FFF2-40B4-BE49-F238E27FC236}">
                  <a16:creationId xmlns:a16="http://schemas.microsoft.com/office/drawing/2014/main" id="{27C6C61D-52E8-3BA6-2C92-B1EF49297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4926" y="4951275"/>
              <a:ext cx="360000" cy="360000"/>
            </a:xfrm>
            <a:prstGeom prst="rect">
              <a:avLst/>
            </a:prstGeom>
          </p:spPr>
        </p:pic>
        <p:pic>
          <p:nvPicPr>
            <p:cNvPr id="24" name="圖形 23" descr="電話 以實心填滿">
              <a:extLst>
                <a:ext uri="{FF2B5EF4-FFF2-40B4-BE49-F238E27FC236}">
                  <a16:creationId xmlns:a16="http://schemas.microsoft.com/office/drawing/2014/main" id="{B1C1394B-F70F-A4DF-74C9-9BFF12F86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64161" y="4982230"/>
              <a:ext cx="360000" cy="360000"/>
            </a:xfrm>
            <a:prstGeom prst="rect">
              <a:avLst/>
            </a:prstGeom>
          </p:spPr>
        </p:pic>
        <p:pic>
          <p:nvPicPr>
            <p:cNvPr id="26" name="圖形 25" descr="客服中心 以實心填滿">
              <a:extLst>
                <a:ext uri="{FF2B5EF4-FFF2-40B4-BE49-F238E27FC236}">
                  <a16:creationId xmlns:a16="http://schemas.microsoft.com/office/drawing/2014/main" id="{151AC83B-6A04-1021-9089-3C4939AE3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4926" y="5324161"/>
              <a:ext cx="360000" cy="360000"/>
            </a:xfrm>
            <a:prstGeom prst="rect">
              <a:avLst/>
            </a:prstGeom>
          </p:spPr>
        </p:pic>
        <p:pic>
          <p:nvPicPr>
            <p:cNvPr id="30" name="圖形 29" descr="信箱 以實心填滿">
              <a:extLst>
                <a:ext uri="{FF2B5EF4-FFF2-40B4-BE49-F238E27FC236}">
                  <a16:creationId xmlns:a16="http://schemas.microsoft.com/office/drawing/2014/main" id="{665BE83C-78B7-6912-AEAB-365FAA819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64161" y="5341755"/>
              <a:ext cx="360000" cy="360000"/>
            </a:xfrm>
            <a:prstGeom prst="rect">
              <a:avLst/>
            </a:prstGeom>
          </p:spPr>
        </p:pic>
      </p:grp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538260"/>
              </p:ext>
            </p:extLst>
          </p:nvPr>
        </p:nvGraphicFramePr>
        <p:xfrm>
          <a:off x="287338" y="4017642"/>
          <a:ext cx="11620468" cy="1468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226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80450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56292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8562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2042878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1940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8/18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一般安全衛生教育訓練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725992C6-C583-5422-FF6B-FEB0C989B50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72107" y="4831588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BD150E7A-2BB8-0F5F-17B1-CB1AAE5C5F63}"/>
              </a:ext>
            </a:extLst>
          </p:cNvPr>
          <p:cNvSpPr txBox="1">
            <a:spLocks/>
          </p:cNvSpPr>
          <p:nvPr/>
        </p:nvSpPr>
        <p:spPr>
          <a:xfrm>
            <a:off x="5283845" y="538879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69824228-2E5E-0CC5-42C8-21E402ED451A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安全意識與防災技術之應用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2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9DC05BE4-6326-0543-B51B-B5C6FDCBF8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7" name="圖片 6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6F186D5F-BBCB-823D-59D1-E33069163CD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8" name="副標題 2">
            <a:extLst>
              <a:ext uri="{FF2B5EF4-FFF2-40B4-BE49-F238E27FC236}">
                <a16:creationId xmlns:a16="http://schemas.microsoft.com/office/drawing/2014/main" id="{53645F02-2033-D6DF-7580-8CBCAD5D53DF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爆炸: 八角 22">
            <a:extLst>
              <a:ext uri="{FF2B5EF4-FFF2-40B4-BE49-F238E27FC236}">
                <a16:creationId xmlns:a16="http://schemas.microsoft.com/office/drawing/2014/main" id="{A9E3E5A2-B3A0-D4A1-7779-1B22739171A7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2FE30BF0-8374-A67B-AAA7-64678BA8696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3791" y="4560464"/>
            <a:ext cx="895302" cy="89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  <p:tag name="ISPRING_PRESENTATION_TITLE" val="2-0528-14安全生产模板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多面向">
  <a:themeElements>
    <a:clrScheme name="黃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光暈邊緣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TM02900720[[fn=要素]]</Template>
  <TotalTime>9394</TotalTime>
  <Words>4384</Words>
  <Application>Microsoft Office PowerPoint</Application>
  <PresentationFormat>寬螢幕</PresentationFormat>
  <Paragraphs>497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8" baseType="lpstr">
      <vt:lpstr>Aptos</vt:lpstr>
      <vt:lpstr>等线</vt:lpstr>
      <vt:lpstr>Roboto Slab Medium</vt:lpstr>
      <vt:lpstr>Microsoft Jhenghei</vt:lpstr>
      <vt:lpstr>Microsoft Jhenghei</vt:lpstr>
      <vt:lpstr>Arial</vt:lpstr>
      <vt:lpstr>Calibri</vt:lpstr>
      <vt:lpstr>Calibri Light</vt:lpstr>
      <vt:lpstr>Trebuchet MS</vt:lpstr>
      <vt:lpstr>Wingdings 2</vt:lpstr>
      <vt:lpstr>Wingdings 3</vt:lpstr>
      <vt:lpstr>HDOfficeLightV0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2-0528-14安全生产模板</dc:title>
  <dc:creator>Administrator</dc:creator>
  <cp:lastModifiedBy>沈怡君</cp:lastModifiedBy>
  <cp:revision>672</cp:revision>
  <cp:lastPrinted>2025-05-08T07:48:21Z</cp:lastPrinted>
  <dcterms:created xsi:type="dcterms:W3CDTF">2019-05-28T08:45:00Z</dcterms:created>
  <dcterms:modified xsi:type="dcterms:W3CDTF">2025-06-09T00:41:51Z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1AE1EE7CC6814AE3AEDF78E14022D5FC</vt:lpwstr>
  </property>
  <property fmtid="{D5CDD505-2E9C-101B-9397-08002B2CF9AE}" pid="3" name="KSOProductBuildVer">
    <vt:lpwstr>2052-11.1.0.10495</vt:lpwstr>
  </property>
</Properties>
</file>